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270" y="1060173"/>
            <a:ext cx="11118574" cy="1457741"/>
          </a:xfrm>
        </p:spPr>
        <p:txBody>
          <a:bodyPr>
            <a:normAutofit fontScale="90000"/>
          </a:bodyPr>
          <a:lstStyle/>
          <a:p>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r>
              <a:rPr lang="nl-NL" b="1" dirty="0"/>
              <a:t>I</a:t>
            </a:r>
            <a:r>
              <a:rPr lang="nl-NL" sz="4400" b="1" dirty="0">
                <a:latin typeface="Book Antiqua" panose="02040602050305030304" pitchFamily="18" charset="0"/>
              </a:rPr>
              <a:t>nvloeden op het denken en doen van mensen</a:t>
            </a:r>
            <a:endParaRPr lang="nl-NL" sz="4400" dirty="0">
              <a:latin typeface="Book Antiqua" panose="02040602050305030304" pitchFamily="18" charset="0"/>
            </a:endParaRPr>
          </a:p>
        </p:txBody>
      </p:sp>
      <p:sp>
        <p:nvSpPr>
          <p:cNvPr id="4" name="Tekstvak 3"/>
          <p:cNvSpPr txBox="1"/>
          <p:nvPr/>
        </p:nvSpPr>
        <p:spPr>
          <a:xfrm>
            <a:off x="702365" y="2809461"/>
            <a:ext cx="8017565" cy="707886"/>
          </a:xfrm>
          <a:prstGeom prst="rect">
            <a:avLst/>
          </a:prstGeom>
          <a:noFill/>
        </p:spPr>
        <p:txBody>
          <a:bodyPr wrap="square" rtlCol="0">
            <a:spAutoFit/>
          </a:bodyPr>
          <a:lstStyle/>
          <a:p>
            <a:r>
              <a:rPr lang="nl-NL" sz="2000" dirty="0">
                <a:latin typeface="Book Antiqua" panose="02040602050305030304" pitchFamily="18" charset="0"/>
              </a:rPr>
              <a:t>Onderverdeling in psychiatrische ziektebeelden</a:t>
            </a:r>
          </a:p>
          <a:p>
            <a:r>
              <a:rPr lang="nl-NL" sz="2000" dirty="0">
                <a:latin typeface="Book Antiqua" panose="02040602050305030304" pitchFamily="18" charset="0"/>
              </a:rPr>
              <a:t>De DSM 5</a:t>
            </a:r>
          </a:p>
        </p:txBody>
      </p:sp>
      <p:sp>
        <p:nvSpPr>
          <p:cNvPr id="6" name="Tekstvak 5"/>
          <p:cNvSpPr txBox="1"/>
          <p:nvPr/>
        </p:nvSpPr>
        <p:spPr>
          <a:xfrm>
            <a:off x="437322" y="5897217"/>
            <a:ext cx="3432313" cy="369332"/>
          </a:xfrm>
          <a:prstGeom prst="rect">
            <a:avLst/>
          </a:prstGeom>
          <a:noFill/>
        </p:spPr>
        <p:txBody>
          <a:bodyPr wrap="square" rtlCol="0">
            <a:spAutoFit/>
          </a:bodyPr>
          <a:lstStyle/>
          <a:p>
            <a:r>
              <a:rPr lang="nl-NL" dirty="0">
                <a:latin typeface="Book Antiqua" panose="02040602050305030304" pitchFamily="18" charset="0"/>
              </a:rPr>
              <a:t>© Gert Jan Lute/ Noorderpoort</a:t>
            </a:r>
          </a:p>
        </p:txBody>
      </p:sp>
    </p:spTree>
    <p:extLst>
      <p:ext uri="{BB962C8B-B14F-4D97-AF65-F5344CB8AC3E}">
        <p14:creationId xmlns:p14="http://schemas.microsoft.com/office/powerpoint/2010/main" val="330815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97895" y="438427"/>
            <a:ext cx="5996609" cy="685800"/>
          </a:xfrm>
        </p:spPr>
        <p:txBody>
          <a:bodyPr>
            <a:noAutofit/>
          </a:bodyPr>
          <a:lstStyle/>
          <a:p>
            <a:r>
              <a:rPr lang="nl-NL" sz="4400" dirty="0">
                <a:latin typeface="Book Antiqua" panose="02040602050305030304" pitchFamily="18" charset="0"/>
              </a:rPr>
              <a:t>Stemmingsstoornissen</a:t>
            </a:r>
          </a:p>
        </p:txBody>
      </p:sp>
      <p:sp>
        <p:nvSpPr>
          <p:cNvPr id="4" name="Rechthoek 3"/>
          <p:cNvSpPr/>
          <p:nvPr/>
        </p:nvSpPr>
        <p:spPr>
          <a:xfrm>
            <a:off x="318052" y="1298714"/>
            <a:ext cx="11078817" cy="5386090"/>
          </a:xfrm>
          <a:prstGeom prst="rect">
            <a:avLst/>
          </a:prstGeom>
        </p:spPr>
        <p:txBody>
          <a:bodyPr wrap="square">
            <a:spAutoFit/>
          </a:bodyPr>
          <a:lstStyle/>
          <a:p>
            <a:r>
              <a:rPr lang="nl-NL" sz="2400" dirty="0">
                <a:latin typeface="Book Antiqua" panose="02040602050305030304" pitchFamily="18" charset="0"/>
              </a:rPr>
              <a:t>Verzamelnaam voor psychische aandoeningen waarbij de </a:t>
            </a:r>
          </a:p>
          <a:p>
            <a:r>
              <a:rPr lang="nl-NL" sz="2400" dirty="0">
                <a:latin typeface="Book Antiqua" panose="02040602050305030304" pitchFamily="18" charset="0"/>
              </a:rPr>
              <a:t>gemoedsstemming of emotie van de patiënt ziekelijk is </a:t>
            </a:r>
          </a:p>
          <a:p>
            <a:r>
              <a:rPr lang="nl-NL" sz="2400" dirty="0">
                <a:latin typeface="Book Antiqua" panose="02040602050305030304" pitchFamily="18" charset="0"/>
              </a:rPr>
              <a:t>verstoord of niet past bij de situatie waarin de patiënt verkeert.</a:t>
            </a:r>
          </a:p>
          <a:p>
            <a:endParaRPr lang="nl-NL" sz="2400" dirty="0">
              <a:latin typeface="Book Antiqua" panose="02040602050305030304" pitchFamily="18" charset="0"/>
            </a:endParaRPr>
          </a:p>
          <a:p>
            <a:r>
              <a:rPr lang="nl-NL" sz="2400" u="sng" dirty="0">
                <a:latin typeface="Book Antiqua" panose="02040602050305030304" pitchFamily="18" charset="0"/>
              </a:rPr>
              <a:t>We onderscheiden drie hoofdgroepen </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Manie </a:t>
            </a:r>
            <a:r>
              <a:rPr lang="nl-NL" sz="2400" dirty="0">
                <a:latin typeface="Book Antiqua" panose="02040602050305030304" pitchFamily="18" charset="0"/>
              </a:rPr>
              <a:t>        : </a:t>
            </a:r>
            <a:r>
              <a:rPr lang="nl-NL" sz="2000" dirty="0">
                <a:latin typeface="Book Antiqua" panose="02040602050305030304" pitchFamily="18" charset="0"/>
              </a:rPr>
              <a:t>gaat gepaard met overmatige vreugde, boosheid, </a:t>
            </a:r>
          </a:p>
          <a:p>
            <a:r>
              <a:rPr lang="nl-NL" sz="2000" dirty="0">
                <a:latin typeface="Book Antiqua" panose="02040602050305030304" pitchFamily="18" charset="0"/>
              </a:rPr>
              <a:t>                                hyperactiviteit ,  impulsiviteit en een sterke ongeremdheid in </a:t>
            </a:r>
          </a:p>
          <a:p>
            <a:r>
              <a:rPr lang="nl-NL" sz="2000" dirty="0">
                <a:latin typeface="Book Antiqua" panose="02040602050305030304" pitchFamily="18" charset="0"/>
              </a:rPr>
              <a:t>                                tal van psychische  functies</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Depressie </a:t>
            </a:r>
            <a:r>
              <a:rPr lang="nl-NL" sz="2400" dirty="0">
                <a:latin typeface="Book Antiqua" panose="02040602050305030304" pitchFamily="18" charset="0"/>
              </a:rPr>
              <a:t>  : </a:t>
            </a:r>
            <a:r>
              <a:rPr lang="nl-NL" sz="2000" dirty="0">
                <a:latin typeface="Book Antiqua" panose="02040602050305030304" pitchFamily="18" charset="0"/>
              </a:rPr>
              <a:t>kenmerkt door een verlies van levenslust of zware neerslachtigheid</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Bipolair      : </a:t>
            </a:r>
            <a:r>
              <a:rPr lang="nl-NL" sz="2000" dirty="0">
                <a:latin typeface="Book Antiqua" panose="02040602050305030304" pitchFamily="18" charset="0"/>
              </a:rPr>
              <a:t>gekenmerkt door wisselende stemmingen, dan weer manisch of hypomaan,    </a:t>
            </a:r>
          </a:p>
          <a:p>
            <a:r>
              <a:rPr lang="nl-NL" sz="2000" dirty="0">
                <a:latin typeface="Book Antiqua" panose="02040602050305030304" pitchFamily="18" charset="0"/>
              </a:rPr>
              <a:t>                                dan weer depressief.</a:t>
            </a:r>
          </a:p>
          <a:p>
            <a:endParaRPr lang="nl-NL" sz="24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9648125" y="1124227"/>
            <a:ext cx="2330184" cy="3125857"/>
          </a:xfrm>
          <a:prstGeom prst="rect">
            <a:avLst/>
          </a:prstGeom>
        </p:spPr>
      </p:pic>
    </p:spTree>
    <p:extLst>
      <p:ext uri="{BB962C8B-B14F-4D97-AF65-F5344CB8AC3E}">
        <p14:creationId xmlns:p14="http://schemas.microsoft.com/office/powerpoint/2010/main" val="1439032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85861" y="385418"/>
            <a:ext cx="7123043" cy="685800"/>
          </a:xfrm>
        </p:spPr>
        <p:txBody>
          <a:bodyPr>
            <a:noAutofit/>
          </a:bodyPr>
          <a:lstStyle/>
          <a:p>
            <a:r>
              <a:rPr lang="nl-NL" sz="4400" dirty="0">
                <a:latin typeface="Book Antiqua" panose="02040602050305030304" pitchFamily="18" charset="0"/>
              </a:rPr>
              <a:t>Persoonlijkheidsstoornissen</a:t>
            </a:r>
          </a:p>
        </p:txBody>
      </p:sp>
      <p:sp>
        <p:nvSpPr>
          <p:cNvPr id="4" name="Rechthoek 3"/>
          <p:cNvSpPr/>
          <p:nvPr/>
        </p:nvSpPr>
        <p:spPr>
          <a:xfrm>
            <a:off x="543339" y="1364974"/>
            <a:ext cx="11198087" cy="4093428"/>
          </a:xfrm>
          <a:prstGeom prst="rect">
            <a:avLst/>
          </a:prstGeom>
        </p:spPr>
        <p:txBody>
          <a:bodyPr wrap="square">
            <a:spAutoFit/>
          </a:bodyPr>
          <a:lstStyle/>
          <a:p>
            <a:r>
              <a:rPr lang="nl-NL" sz="2000" dirty="0">
                <a:latin typeface="Book Antiqua" panose="02040602050305030304" pitchFamily="18" charset="0"/>
              </a:rPr>
              <a:t>Categorie van psychische aandoeningen die gekenmerkt worden door een star en duurzaam patroon van gedachten, gevoelens en gedragingen die binnen de cultuur van de betrokkene duidelijk afwijken van de verwachtingen.</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u="sng" dirty="0">
                <a:latin typeface="Book Antiqua" panose="02040602050305030304" pitchFamily="18" charset="0"/>
              </a:rPr>
              <a:t>We onderscheiden drie hoofdvormen ( clusters)</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A  </a:t>
            </a:r>
            <a:r>
              <a:rPr lang="nl-NL" sz="2000" dirty="0">
                <a:latin typeface="Book Antiqua" panose="02040602050305030304" pitchFamily="18" charset="0"/>
              </a:rPr>
              <a:t>: vreemd of excentriek gedrag</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B  </a:t>
            </a:r>
            <a:r>
              <a:rPr lang="nl-NL" sz="2000" dirty="0">
                <a:latin typeface="Book Antiqua" panose="02040602050305030304" pitchFamily="18" charset="0"/>
              </a:rPr>
              <a:t>: misbruik maken van anderen</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C </a:t>
            </a:r>
            <a:r>
              <a:rPr lang="nl-NL" sz="2000" dirty="0">
                <a:latin typeface="Book Antiqua" panose="02040602050305030304" pitchFamily="18" charset="0"/>
              </a:rPr>
              <a:t>: gespannen of angstig gedrag</a:t>
            </a:r>
          </a:p>
        </p:txBody>
      </p:sp>
      <p:pic>
        <p:nvPicPr>
          <p:cNvPr id="1030" name="Picture 6" descr="Afbeeldingsresultaten voor persoonlijkheidsstoorni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279" y="2243896"/>
            <a:ext cx="5340626" cy="43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49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59357" y="425175"/>
            <a:ext cx="7335078" cy="685800"/>
          </a:xfrm>
        </p:spPr>
        <p:txBody>
          <a:bodyPr>
            <a:noAutofit/>
          </a:bodyPr>
          <a:lstStyle/>
          <a:p>
            <a:r>
              <a:rPr lang="nl-NL" sz="4400" dirty="0">
                <a:latin typeface="Book Antiqua" panose="02040602050305030304" pitchFamily="18" charset="0"/>
              </a:rPr>
              <a:t>Angst- en dwangstoornissen</a:t>
            </a:r>
          </a:p>
        </p:txBody>
      </p:sp>
      <p:sp>
        <p:nvSpPr>
          <p:cNvPr id="4" name="Rechthoek 3"/>
          <p:cNvSpPr/>
          <p:nvPr/>
        </p:nvSpPr>
        <p:spPr>
          <a:xfrm>
            <a:off x="4197626" y="1474954"/>
            <a:ext cx="7858539" cy="3785652"/>
          </a:xfrm>
          <a:prstGeom prst="rect">
            <a:avLst/>
          </a:prstGeom>
        </p:spPr>
        <p:txBody>
          <a:bodyPr wrap="square">
            <a:spAutoFit/>
          </a:bodyPr>
          <a:lstStyle/>
          <a:p>
            <a:r>
              <a:rPr lang="nl-NL" sz="2400" dirty="0">
                <a:latin typeface="Book Antiqua" panose="02040602050305030304" pitchFamily="18" charset="0"/>
              </a:rPr>
              <a:t>Psychische aandoening die zich kenmerkt door :</a:t>
            </a:r>
          </a:p>
          <a:p>
            <a:endParaRPr lang="nl-NL" sz="2400" dirty="0">
              <a:latin typeface="Book Antiqua" panose="02040602050305030304" pitchFamily="18" charset="0"/>
            </a:endParaRPr>
          </a:p>
          <a:p>
            <a:r>
              <a:rPr lang="nl-NL" sz="2400" dirty="0">
                <a:latin typeface="Book Antiqua" panose="02040602050305030304" pitchFamily="18" charset="0"/>
              </a:rPr>
              <a:t>Aanwezigheid van angst zonder dat daar een reële </a:t>
            </a:r>
          </a:p>
          <a:p>
            <a:r>
              <a:rPr lang="nl-NL" sz="2400" dirty="0">
                <a:latin typeface="Book Antiqua" panose="02040602050305030304" pitchFamily="18" charset="0"/>
              </a:rPr>
              <a:t>aanleiding voor is.</a:t>
            </a:r>
          </a:p>
          <a:p>
            <a:r>
              <a:rPr lang="nl-NL" sz="2400" dirty="0">
                <a:latin typeface="Book Antiqua" panose="02040602050305030304" pitchFamily="18" charset="0"/>
              </a:rPr>
              <a:t>   </a:t>
            </a:r>
          </a:p>
          <a:p>
            <a:r>
              <a:rPr lang="nl-NL" sz="2400" dirty="0">
                <a:latin typeface="Book Antiqua" panose="02040602050305030304" pitchFamily="18" charset="0"/>
              </a:rPr>
              <a:t>en/of  </a:t>
            </a:r>
          </a:p>
          <a:p>
            <a:endParaRPr lang="nl-NL" sz="2400" dirty="0">
              <a:latin typeface="Book Antiqua" panose="02040602050305030304" pitchFamily="18" charset="0"/>
            </a:endParaRPr>
          </a:p>
          <a:p>
            <a:r>
              <a:rPr lang="nl-NL" sz="2400" dirty="0">
                <a:latin typeface="Book Antiqua" panose="02040602050305030304" pitchFamily="18" charset="0"/>
              </a:rPr>
              <a:t>Obsessieve drang om bepaalde handelingen uit te </a:t>
            </a:r>
          </a:p>
          <a:p>
            <a:r>
              <a:rPr lang="nl-NL" sz="2400" dirty="0">
                <a:latin typeface="Book Antiqua" panose="02040602050305030304" pitchFamily="18" charset="0"/>
              </a:rPr>
              <a:t>voeren,  of door zichzelf herhalende dwanggedachten waartegen de persoon geen weerstand kan bieden</a:t>
            </a:r>
          </a:p>
        </p:txBody>
      </p:sp>
      <p:pic>
        <p:nvPicPr>
          <p:cNvPr id="5" name="Afbeelding 4"/>
          <p:cNvPicPr>
            <a:picLocks noChangeAspect="1"/>
          </p:cNvPicPr>
          <p:nvPr/>
        </p:nvPicPr>
        <p:blipFill>
          <a:blip r:embed="rId2"/>
          <a:stretch>
            <a:fillRect/>
          </a:stretch>
        </p:blipFill>
        <p:spPr>
          <a:xfrm>
            <a:off x="172279" y="1474954"/>
            <a:ext cx="3829878" cy="4031451"/>
          </a:xfrm>
          <a:prstGeom prst="rect">
            <a:avLst/>
          </a:prstGeom>
        </p:spPr>
      </p:pic>
    </p:spTree>
    <p:extLst>
      <p:ext uri="{BB962C8B-B14F-4D97-AF65-F5344CB8AC3E}">
        <p14:creationId xmlns:p14="http://schemas.microsoft.com/office/powerpoint/2010/main" val="41659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745896" y="464932"/>
            <a:ext cx="3028122" cy="685800"/>
          </a:xfrm>
        </p:spPr>
        <p:txBody>
          <a:bodyPr>
            <a:noAutofit/>
          </a:bodyPr>
          <a:lstStyle/>
          <a:p>
            <a:r>
              <a:rPr lang="nl-NL" sz="4400" dirty="0">
                <a:latin typeface="Book Antiqua" panose="02040602050305030304" pitchFamily="18" charset="0"/>
              </a:rPr>
              <a:t>Parafilieën </a:t>
            </a:r>
          </a:p>
        </p:txBody>
      </p:sp>
      <p:sp>
        <p:nvSpPr>
          <p:cNvPr id="4" name="Rechthoek 3"/>
          <p:cNvSpPr/>
          <p:nvPr/>
        </p:nvSpPr>
        <p:spPr>
          <a:xfrm>
            <a:off x="384313" y="1524000"/>
            <a:ext cx="11383617" cy="830997"/>
          </a:xfrm>
          <a:prstGeom prst="rect">
            <a:avLst/>
          </a:prstGeom>
        </p:spPr>
        <p:txBody>
          <a:bodyPr wrap="square">
            <a:spAutoFit/>
          </a:bodyPr>
          <a:lstStyle/>
          <a:p>
            <a:r>
              <a:rPr lang="nl-NL" sz="2400" dirty="0">
                <a:latin typeface="Book Antiqua" panose="02040602050305030304" pitchFamily="18" charset="0"/>
              </a:rPr>
              <a:t>Verzamelnaam van een groep seksuele gedragingen of fantasieën die over het algemeen als afwijkend van de heersende normen worden beschouwd.</a:t>
            </a:r>
          </a:p>
        </p:txBody>
      </p:sp>
      <p:pic>
        <p:nvPicPr>
          <p:cNvPr id="5" name="Afbeelding 4"/>
          <p:cNvPicPr>
            <a:picLocks noChangeAspect="1"/>
          </p:cNvPicPr>
          <p:nvPr/>
        </p:nvPicPr>
        <p:blipFill>
          <a:blip r:embed="rId2"/>
          <a:stretch>
            <a:fillRect/>
          </a:stretch>
        </p:blipFill>
        <p:spPr>
          <a:xfrm>
            <a:off x="8172173" y="2847535"/>
            <a:ext cx="3595757" cy="3595757"/>
          </a:xfrm>
          <a:prstGeom prst="rect">
            <a:avLst/>
          </a:prstGeom>
        </p:spPr>
      </p:pic>
      <p:pic>
        <p:nvPicPr>
          <p:cNvPr id="6" name="Afbeelding 5"/>
          <p:cNvPicPr>
            <a:picLocks noChangeAspect="1"/>
          </p:cNvPicPr>
          <p:nvPr/>
        </p:nvPicPr>
        <p:blipFill>
          <a:blip r:embed="rId3"/>
          <a:stretch>
            <a:fillRect/>
          </a:stretch>
        </p:blipFill>
        <p:spPr>
          <a:xfrm>
            <a:off x="4824896" y="2607892"/>
            <a:ext cx="2921000" cy="3835400"/>
          </a:xfrm>
          <a:prstGeom prst="rect">
            <a:avLst/>
          </a:prstGeom>
        </p:spPr>
      </p:pic>
      <p:pic>
        <p:nvPicPr>
          <p:cNvPr id="7" name="Afbeelding 6"/>
          <p:cNvPicPr>
            <a:picLocks noChangeAspect="1"/>
          </p:cNvPicPr>
          <p:nvPr/>
        </p:nvPicPr>
        <p:blipFill>
          <a:blip r:embed="rId4"/>
          <a:stretch>
            <a:fillRect/>
          </a:stretch>
        </p:blipFill>
        <p:spPr>
          <a:xfrm>
            <a:off x="0" y="3094909"/>
            <a:ext cx="4552183" cy="3348383"/>
          </a:xfrm>
          <a:prstGeom prst="rect">
            <a:avLst/>
          </a:prstGeom>
        </p:spPr>
      </p:pic>
    </p:spTree>
    <p:extLst>
      <p:ext uri="{BB962C8B-B14F-4D97-AF65-F5344CB8AC3E}">
        <p14:creationId xmlns:p14="http://schemas.microsoft.com/office/powerpoint/2010/main" val="359909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981200" y="120376"/>
            <a:ext cx="10210800" cy="685800"/>
          </a:xfrm>
        </p:spPr>
        <p:txBody>
          <a:bodyPr>
            <a:noAutofit/>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p:txBody>
      </p:sp>
      <p:sp>
        <p:nvSpPr>
          <p:cNvPr id="5" name="Tekstvak 4"/>
          <p:cNvSpPr txBox="1"/>
          <p:nvPr/>
        </p:nvSpPr>
        <p:spPr>
          <a:xfrm>
            <a:off x="397565" y="967409"/>
            <a:ext cx="10999304" cy="4524315"/>
          </a:xfrm>
          <a:prstGeom prst="rect">
            <a:avLst/>
          </a:prstGeom>
          <a:noFill/>
        </p:spPr>
        <p:txBody>
          <a:bodyPr wrap="square" rtlCol="0">
            <a:spAutoFit/>
          </a:bodyPr>
          <a:lstStyle/>
          <a:p>
            <a:r>
              <a:rPr lang="nl-NL" sz="2400" dirty="0">
                <a:solidFill>
                  <a:srgbClr val="FFFF00"/>
                </a:solidFill>
                <a:latin typeface="Book Antiqua" panose="02040602050305030304" pitchFamily="18" charset="0"/>
              </a:rPr>
              <a:t>Diagnostisch handboek van de psychiatrie</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Noodzakelijk</a:t>
            </a:r>
            <a:r>
              <a:rPr lang="nl-NL" sz="2000" dirty="0">
                <a:latin typeface="Book Antiqua" panose="02040602050305030304" pitchFamily="18" charset="0"/>
              </a:rPr>
              <a:t> geworden om een einde te maken aan de grote internationale spraakverwarring in de literatuur over psychische aandoeningen. Termen als "depressie" of "psychose" werden door verschillende auteurs heel anders ingevuld en waren vaak ook nationaal gekleurd.</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Brengt meer </a:t>
            </a:r>
            <a:r>
              <a:rPr lang="nl-NL" sz="2000" dirty="0">
                <a:solidFill>
                  <a:srgbClr val="FFFF00"/>
                </a:solidFill>
                <a:latin typeface="Book Antiqua" panose="02040602050305030304" pitchFamily="18" charset="0"/>
              </a:rPr>
              <a:t>eenheid</a:t>
            </a:r>
            <a:r>
              <a:rPr lang="nl-NL" sz="2000" dirty="0">
                <a:latin typeface="Book Antiqua" panose="02040602050305030304" pitchFamily="18" charset="0"/>
              </a:rPr>
              <a:t>  in diagnosen: Beschrijft alle symptomen duidelijk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Definieert</a:t>
            </a:r>
            <a:r>
              <a:rPr lang="nl-NL" sz="2000" dirty="0">
                <a:latin typeface="Book Antiqua" panose="02040602050305030304" pitchFamily="18" charset="0"/>
              </a:rPr>
              <a:t> </a:t>
            </a:r>
            <a:r>
              <a:rPr lang="nl-NL" sz="2000" i="1" dirty="0">
                <a:latin typeface="Book Antiqua" panose="02040602050305030304" pitchFamily="18" charset="0"/>
              </a:rPr>
              <a:t>precies</a:t>
            </a:r>
            <a:r>
              <a:rPr lang="nl-NL" sz="2000" dirty="0">
                <a:latin typeface="Book Antiqua" panose="02040602050305030304" pitchFamily="18" charset="0"/>
              </a:rPr>
              <a:t> te </a:t>
            </a:r>
            <a:r>
              <a:rPr lang="nl-NL" sz="2000" i="1" dirty="0">
                <a:latin typeface="Book Antiqua" panose="02040602050305030304" pitchFamily="18" charset="0"/>
              </a:rPr>
              <a:t>welke</a:t>
            </a:r>
            <a:r>
              <a:rPr lang="nl-NL" sz="2000" dirty="0">
                <a:latin typeface="Book Antiqua" panose="02040602050305030304" pitchFamily="18" charset="0"/>
              </a:rPr>
              <a:t> symptomen kunnen voorkomen bij een ziektebeeld en </a:t>
            </a:r>
            <a:r>
              <a:rPr lang="nl-NL" sz="2000" i="1" dirty="0">
                <a:latin typeface="Book Antiqua" panose="02040602050305030304" pitchFamily="18" charset="0"/>
              </a:rPr>
              <a:t>hoeveel</a:t>
            </a:r>
            <a:r>
              <a:rPr lang="nl-NL" sz="2000" dirty="0">
                <a:latin typeface="Book Antiqua" panose="02040602050305030304" pitchFamily="18" charset="0"/>
              </a:rPr>
              <a:t> symptomen aanwezig dienen te zijn, voordat er gesproken kan worden van een bepaald syndroom of ziektebeeld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Beschrijft alleen symptomen en </a:t>
            </a:r>
            <a:r>
              <a:rPr lang="nl-NL" sz="2000" dirty="0">
                <a:solidFill>
                  <a:srgbClr val="FFFF00"/>
                </a:solidFill>
                <a:latin typeface="Book Antiqua" panose="02040602050305030304" pitchFamily="18" charset="0"/>
              </a:rPr>
              <a:t>geen oorzaken</a:t>
            </a:r>
            <a:endParaRPr lang="nl-NL" sz="24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406037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92018" y="597453"/>
            <a:ext cx="9448800" cy="685800"/>
          </a:xfrm>
        </p:spPr>
        <p:txBody>
          <a:bodyPr>
            <a:normAutofit lnSpcReduction="10000"/>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a:p>
            <a:endParaRPr lang="nl-NL" dirty="0"/>
          </a:p>
          <a:p>
            <a:endParaRPr lang="nl-NL" dirty="0"/>
          </a:p>
        </p:txBody>
      </p:sp>
      <p:sp>
        <p:nvSpPr>
          <p:cNvPr id="4" name="Tekstvak 3"/>
          <p:cNvSpPr txBox="1"/>
          <p:nvPr/>
        </p:nvSpPr>
        <p:spPr>
          <a:xfrm>
            <a:off x="238539" y="1391478"/>
            <a:ext cx="11449878" cy="4555093"/>
          </a:xfrm>
          <a:prstGeom prst="rect">
            <a:avLst/>
          </a:prstGeom>
          <a:noFill/>
        </p:spPr>
        <p:txBody>
          <a:bodyPr wrap="square" rtlCol="0">
            <a:spAutoFit/>
          </a:bodyPr>
          <a:lstStyle/>
          <a:p>
            <a:r>
              <a:rPr lang="nl-NL" sz="1600" u="sng" dirty="0">
                <a:latin typeface="Book Antiqua" panose="02040602050305030304" pitchFamily="18" charset="0"/>
              </a:rPr>
              <a:t>De belangrijkste classificatie in DSM-IV is de indeling van de diagnoses op 5 assen: </a:t>
            </a:r>
          </a:p>
          <a:p>
            <a:endParaRPr lang="nl-NL" sz="1600" dirty="0">
              <a:latin typeface="Book Antiqua" panose="02040602050305030304" pitchFamily="18" charset="0"/>
            </a:endParaRPr>
          </a:p>
          <a:p>
            <a:r>
              <a:rPr lang="nl-NL" sz="1600" b="1" dirty="0">
                <a:latin typeface="Book Antiqua" panose="02040602050305030304" pitchFamily="18" charset="0"/>
              </a:rPr>
              <a:t>As 1 Klinische stoornis</a:t>
            </a:r>
            <a:r>
              <a:rPr lang="nl-NL" sz="1600" dirty="0">
                <a:latin typeface="Book Antiqua" panose="02040602050305030304" pitchFamily="18" charset="0"/>
              </a:rPr>
              <a:t> (de hoofddiagnose) Meestal de reden waarom het contact met de hulpverlener is gemaakt.</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2 Persoonlijkheidsstoornissen</a:t>
            </a:r>
            <a:r>
              <a:rPr lang="nl-NL" sz="1600" dirty="0">
                <a:latin typeface="Book Antiqua" panose="02040602050305030304" pitchFamily="18" charset="0"/>
              </a:rPr>
              <a:t> (ontwikkelingsstoornissen, eigenschappen of trekken) : Wat speelt er al langer  waar is het in de ontwikkeling mis gegaan, welke kenmerken van stoornissen zijn aanwezig..</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3 Lichamelijke ziekten</a:t>
            </a:r>
            <a:r>
              <a:rPr lang="nl-NL" sz="1600" dirty="0">
                <a:latin typeface="Book Antiqua" panose="02040602050305030304" pitchFamily="18" charset="0"/>
              </a:rPr>
              <a:t> (mogelijke samenhang): Lichamelijke afwijkingen kunnen samenhangen met de stoornis of bepalend zijn voor de behandeling.</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4 Psychosociale en omgevingsfactoren</a:t>
            </a:r>
            <a:r>
              <a:rPr lang="nl-NL" sz="1600" dirty="0">
                <a:latin typeface="Book Antiqua" panose="02040602050305030304" pitchFamily="18" charset="0"/>
              </a:rPr>
              <a:t> (gebeurtenissen met een stressfactor) die de diagnose en behandeling kunnen beïnvloeden ( bijvoorbeeld scheiding maar dit kan ook een nieuwe baan zijn.)</a:t>
            </a:r>
          </a:p>
          <a:p>
            <a:br>
              <a:rPr lang="nl-NL" sz="1600" dirty="0">
                <a:latin typeface="Book Antiqua" panose="02040602050305030304" pitchFamily="18" charset="0"/>
              </a:rPr>
            </a:br>
            <a:r>
              <a:rPr lang="nl-NL" sz="1600" b="1" dirty="0">
                <a:latin typeface="Book Antiqua" panose="02040602050305030304" pitchFamily="18" charset="0"/>
              </a:rPr>
              <a:t>As 5 Algehele beoordeling van het functioneren</a:t>
            </a:r>
            <a:r>
              <a:rPr lang="nl-NL" sz="1600" dirty="0">
                <a:latin typeface="Book Antiqua" panose="02040602050305030304" pitchFamily="18" charset="0"/>
              </a:rPr>
              <a:t> (Global </a:t>
            </a:r>
            <a:r>
              <a:rPr lang="nl-NL" sz="1600" dirty="0" err="1">
                <a:latin typeface="Book Antiqua" panose="02040602050305030304" pitchFamily="18" charset="0"/>
              </a:rPr>
              <a:t>Assement</a:t>
            </a:r>
            <a:r>
              <a:rPr lang="nl-NL" sz="1600" dirty="0">
                <a:latin typeface="Book Antiqua" panose="02040602050305030304" pitchFamily="18" charset="0"/>
              </a:rPr>
              <a:t> of </a:t>
            </a:r>
            <a:r>
              <a:rPr lang="nl-NL" sz="1600" dirty="0" err="1">
                <a:latin typeface="Book Antiqua" panose="02040602050305030304" pitchFamily="18" charset="0"/>
              </a:rPr>
              <a:t>Functioning</a:t>
            </a:r>
            <a:r>
              <a:rPr lang="nl-NL" sz="1600" dirty="0">
                <a:latin typeface="Book Antiqua" panose="02040602050305030304" pitchFamily="18" charset="0"/>
              </a:rPr>
              <a:t> </a:t>
            </a:r>
            <a:r>
              <a:rPr lang="nl-NL" sz="1600" dirty="0" err="1">
                <a:latin typeface="Book Antiqua" panose="02040602050305030304" pitchFamily="18" charset="0"/>
              </a:rPr>
              <a:t>Scale</a:t>
            </a:r>
            <a:r>
              <a:rPr lang="nl-NL" sz="1600" dirty="0">
                <a:latin typeface="Book Antiqua" panose="02040602050305030304" pitchFamily="18" charset="0"/>
              </a:rPr>
              <a:t>, GAF)</a:t>
            </a:r>
            <a:br>
              <a:rPr lang="nl-NL" sz="1600" dirty="0">
                <a:latin typeface="Book Antiqua" panose="02040602050305030304" pitchFamily="18" charset="0"/>
              </a:rPr>
            </a:br>
            <a:r>
              <a:rPr lang="nl-NL" sz="1600" dirty="0">
                <a:latin typeface="Book Antiqua" panose="02040602050305030304" pitchFamily="18" charset="0"/>
              </a:rPr>
              <a:t>As 5 beoordeelt het globale functioneren met een cijfer (op een schaal van 0 tot 100), hoe goed kan de betrokkene nog functioneren in zijn omgeving.</a:t>
            </a:r>
            <a:br>
              <a:rPr lang="nl-NL" sz="1600" dirty="0">
                <a:latin typeface="Book Antiqua" panose="02040602050305030304" pitchFamily="18" charset="0"/>
              </a:rPr>
            </a:br>
            <a:endParaRPr lang="nl-NL" sz="1600" dirty="0">
              <a:latin typeface="Book Antiqua" panose="02040602050305030304" pitchFamily="18" charset="0"/>
            </a:endParaRPr>
          </a:p>
          <a:p>
            <a:endParaRPr lang="nl-NL" dirty="0"/>
          </a:p>
        </p:txBody>
      </p:sp>
    </p:spTree>
    <p:extLst>
      <p:ext uri="{BB962C8B-B14F-4D97-AF65-F5344CB8AC3E}">
        <p14:creationId xmlns:p14="http://schemas.microsoft.com/office/powerpoint/2010/main" val="273222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869" y="278702"/>
            <a:ext cx="10976113" cy="1593575"/>
          </a:xfrm>
        </p:spPr>
        <p:txBody>
          <a:bodyPr>
            <a:normAutofit/>
          </a:bodyPr>
          <a:lstStyle/>
          <a:p>
            <a:pPr algn="l"/>
            <a:r>
              <a:rPr lang="nl-NL" sz="2400" cap="none" dirty="0">
                <a:latin typeface="Book Antiqua" panose="02040602050305030304" pitchFamily="18" charset="0"/>
              </a:rPr>
              <a:t>Een mens staat doorlopend onder invloed van zijn omgeving. Deze invloed bepaalt zijn denken en doen. Ook afkomst en genetische factoren zijn maatgevend voor zijn gedrag. Welke aspecten sturen het gedrag ?</a:t>
            </a:r>
          </a:p>
        </p:txBody>
      </p:sp>
      <p:sp>
        <p:nvSpPr>
          <p:cNvPr id="3" name="Tijdelijke aanduiding voor inhoud 2"/>
          <p:cNvSpPr>
            <a:spLocks noGrp="1"/>
          </p:cNvSpPr>
          <p:nvPr>
            <p:ph idx="1"/>
          </p:nvPr>
        </p:nvSpPr>
        <p:spPr>
          <a:xfrm>
            <a:off x="165295" y="2339632"/>
            <a:ext cx="10820400" cy="2417197"/>
          </a:xfrm>
        </p:spPr>
        <p:txBody>
          <a:bodyPr/>
          <a:lstStyle/>
          <a:p>
            <a:r>
              <a:rPr lang="nl-NL" sz="2400" b="1" dirty="0">
                <a:latin typeface="Book Antiqua" panose="02040602050305030304" pitchFamily="18" charset="0"/>
              </a:rPr>
              <a:t>Fysische en geografische factoren</a:t>
            </a:r>
          </a:p>
          <a:p>
            <a:r>
              <a:rPr lang="nl-NL" sz="2400" b="1" dirty="0">
                <a:latin typeface="Book Antiqua" panose="02040602050305030304" pitchFamily="18" charset="0"/>
              </a:rPr>
              <a:t>Culturele en spirituele factoren</a:t>
            </a:r>
          </a:p>
          <a:p>
            <a:r>
              <a:rPr lang="nl-NL" sz="2400" b="1" dirty="0">
                <a:latin typeface="Book Antiqua" panose="02040602050305030304" pitchFamily="18" charset="0"/>
              </a:rPr>
              <a:t>Sociale factoren</a:t>
            </a:r>
          </a:p>
          <a:p>
            <a:r>
              <a:rPr lang="nl-NL" sz="2400" b="1" dirty="0">
                <a:latin typeface="Book Antiqua" panose="02040602050305030304" pitchFamily="18" charset="0"/>
              </a:rPr>
              <a:t>Fysieke factoren</a:t>
            </a:r>
          </a:p>
          <a:p>
            <a:r>
              <a:rPr lang="nl-NL" sz="2400" dirty="0">
                <a:latin typeface="Book Antiqua" panose="02040602050305030304" pitchFamily="18" charset="0"/>
              </a:rPr>
              <a:t>Psychische factoren</a:t>
            </a: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dirty="0"/>
          </a:p>
        </p:txBody>
      </p:sp>
      <p:pic>
        <p:nvPicPr>
          <p:cNvPr id="4" name="Afbeelding 3"/>
          <p:cNvPicPr>
            <a:picLocks noChangeAspect="1"/>
          </p:cNvPicPr>
          <p:nvPr/>
        </p:nvPicPr>
        <p:blipFill>
          <a:blip r:embed="rId2"/>
          <a:stretch>
            <a:fillRect/>
          </a:stretch>
        </p:blipFill>
        <p:spPr>
          <a:xfrm>
            <a:off x="5251937" y="2339632"/>
            <a:ext cx="6544603" cy="3681339"/>
          </a:xfrm>
          <a:prstGeom prst="rect">
            <a:avLst/>
          </a:prstGeom>
        </p:spPr>
      </p:pic>
    </p:spTree>
    <p:extLst>
      <p:ext uri="{BB962C8B-B14F-4D97-AF65-F5344CB8AC3E}">
        <p14:creationId xmlns:p14="http://schemas.microsoft.com/office/powerpoint/2010/main" val="194145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05940" y="415796"/>
            <a:ext cx="9448800" cy="685800"/>
          </a:xfrm>
        </p:spPr>
        <p:txBody>
          <a:bodyPr>
            <a:normAutofit/>
          </a:bodyPr>
          <a:lstStyle/>
          <a:p>
            <a:r>
              <a:rPr lang="nl-NL" sz="3600" b="1" dirty="0">
                <a:latin typeface="Book Antiqua" panose="02040602050305030304" pitchFamily="18" charset="0"/>
              </a:rPr>
              <a:t>Fysische en geografische factoren</a:t>
            </a:r>
            <a:endParaRPr lang="nl-NL" sz="36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281354" y="1266093"/>
            <a:ext cx="6795138" cy="5235248"/>
          </a:xfrm>
          <a:prstGeom prst="rect">
            <a:avLst/>
          </a:prstGeom>
        </p:spPr>
      </p:pic>
      <p:sp>
        <p:nvSpPr>
          <p:cNvPr id="5" name="Tekstvak 4"/>
          <p:cNvSpPr txBox="1"/>
          <p:nvPr/>
        </p:nvSpPr>
        <p:spPr>
          <a:xfrm>
            <a:off x="7287065" y="1434905"/>
            <a:ext cx="4065563" cy="3693319"/>
          </a:xfrm>
          <a:prstGeom prst="rect">
            <a:avLst/>
          </a:prstGeom>
          <a:noFill/>
        </p:spPr>
        <p:txBody>
          <a:bodyPr wrap="square" rtlCol="0">
            <a:spAutoFit/>
          </a:bodyPr>
          <a:lstStyle/>
          <a:p>
            <a:r>
              <a:rPr lang="nl-NL" sz="3600" dirty="0">
                <a:latin typeface="Book Antiqua" panose="02040602050305030304" pitchFamily="18" charset="0"/>
              </a:rPr>
              <a:t>Aantal zonne-uren</a:t>
            </a:r>
          </a:p>
          <a:p>
            <a:r>
              <a:rPr lang="nl-NL" sz="3600" dirty="0">
                <a:latin typeface="Book Antiqua" panose="02040602050305030304" pitchFamily="18" charset="0"/>
              </a:rPr>
              <a:t>Klimaat</a:t>
            </a:r>
          </a:p>
          <a:p>
            <a:r>
              <a:rPr lang="nl-NL" sz="3600" dirty="0">
                <a:latin typeface="Book Antiqua" panose="02040602050305030304" pitchFamily="18" charset="0"/>
              </a:rPr>
              <a:t>Landschap</a:t>
            </a:r>
          </a:p>
          <a:p>
            <a:r>
              <a:rPr lang="nl-NL" sz="3600" dirty="0">
                <a:latin typeface="Book Antiqua" panose="02040602050305030304" pitchFamily="18" charset="0"/>
              </a:rPr>
              <a:t>Stad- platteland</a:t>
            </a:r>
          </a:p>
          <a:p>
            <a:r>
              <a:rPr lang="nl-NL" sz="3600" dirty="0">
                <a:latin typeface="Book Antiqua" panose="02040602050305030304" pitchFamily="18" charset="0"/>
              </a:rPr>
              <a:t>Aanwezigheid van water</a:t>
            </a:r>
          </a:p>
          <a:p>
            <a:endParaRPr lang="nl-NL" dirty="0"/>
          </a:p>
        </p:txBody>
      </p:sp>
    </p:spTree>
    <p:extLst>
      <p:ext uri="{BB962C8B-B14F-4D97-AF65-F5344CB8AC3E}">
        <p14:creationId xmlns:p14="http://schemas.microsoft.com/office/powerpoint/2010/main" val="2597060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260573" y="583084"/>
            <a:ext cx="6009862" cy="685800"/>
          </a:xfrm>
        </p:spPr>
        <p:txBody>
          <a:bodyPr>
            <a:normAutofit/>
          </a:bodyPr>
          <a:lstStyle/>
          <a:p>
            <a:r>
              <a:rPr lang="nl-NL" sz="3200" b="1" dirty="0">
                <a:latin typeface="Book Antiqua" panose="02040602050305030304" pitchFamily="18" charset="0"/>
              </a:rPr>
              <a:t>Culturele en spirituele factoren</a:t>
            </a:r>
            <a:endParaRPr lang="nl-NL" sz="32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323557" y="1455532"/>
            <a:ext cx="4823753" cy="3617815"/>
          </a:xfrm>
          <a:prstGeom prst="rect">
            <a:avLst/>
          </a:prstGeom>
        </p:spPr>
      </p:pic>
      <p:pic>
        <p:nvPicPr>
          <p:cNvPr id="5" name="Afbeelding 4"/>
          <p:cNvPicPr>
            <a:picLocks noChangeAspect="1"/>
          </p:cNvPicPr>
          <p:nvPr/>
        </p:nvPicPr>
        <p:blipFill>
          <a:blip r:embed="rId3"/>
          <a:stretch>
            <a:fillRect/>
          </a:stretch>
        </p:blipFill>
        <p:spPr>
          <a:xfrm>
            <a:off x="6270316" y="1455532"/>
            <a:ext cx="4823753" cy="3617815"/>
          </a:xfrm>
          <a:prstGeom prst="rect">
            <a:avLst/>
          </a:prstGeom>
          <a:ln>
            <a:solidFill>
              <a:schemeClr val="tx1"/>
            </a:solidFill>
          </a:ln>
        </p:spPr>
      </p:pic>
      <p:sp>
        <p:nvSpPr>
          <p:cNvPr id="6" name="Tekstvak 5"/>
          <p:cNvSpPr txBox="1"/>
          <p:nvPr/>
        </p:nvSpPr>
        <p:spPr>
          <a:xfrm>
            <a:off x="662609" y="5446643"/>
            <a:ext cx="10031895" cy="1077218"/>
          </a:xfrm>
          <a:prstGeom prst="rect">
            <a:avLst/>
          </a:prstGeom>
          <a:noFill/>
        </p:spPr>
        <p:txBody>
          <a:bodyPr wrap="square" rtlCol="0">
            <a:spAutoFit/>
          </a:bodyPr>
          <a:lstStyle/>
          <a:p>
            <a:pPr algn="ctr"/>
            <a:r>
              <a:rPr lang="nl-NL" sz="3200" dirty="0">
                <a:latin typeface="Book Antiqua" panose="02040602050305030304" pitchFamily="18" charset="0"/>
              </a:rPr>
              <a:t>Opvattingen, waarden, normen, omgangsregels, levensbeschouwing en religie</a:t>
            </a:r>
          </a:p>
        </p:txBody>
      </p:sp>
    </p:spTree>
    <p:extLst>
      <p:ext uri="{BB962C8B-B14F-4D97-AF65-F5344CB8AC3E}">
        <p14:creationId xmlns:p14="http://schemas.microsoft.com/office/powerpoint/2010/main" val="388620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067011" y="225473"/>
            <a:ext cx="4764157" cy="685800"/>
          </a:xfrm>
        </p:spPr>
        <p:txBody>
          <a:bodyPr>
            <a:noAutofit/>
          </a:bodyPr>
          <a:lstStyle/>
          <a:p>
            <a:r>
              <a:rPr lang="nl-NL" sz="4800" b="1" dirty="0">
                <a:latin typeface="Book Antiqua" panose="02040602050305030304" pitchFamily="18" charset="0"/>
              </a:rPr>
              <a:t>Sociale factoren</a:t>
            </a:r>
            <a:endParaRPr lang="nl-NL" sz="4800" dirty="0">
              <a:latin typeface="Book Antiqua" panose="02040602050305030304" pitchFamily="18" charset="0"/>
            </a:endParaRPr>
          </a:p>
        </p:txBody>
      </p:sp>
      <p:pic>
        <p:nvPicPr>
          <p:cNvPr id="6" name="Afbeelding 5"/>
          <p:cNvPicPr>
            <a:picLocks noChangeAspect="1"/>
          </p:cNvPicPr>
          <p:nvPr/>
        </p:nvPicPr>
        <p:blipFill>
          <a:blip r:embed="rId2"/>
          <a:stretch>
            <a:fillRect/>
          </a:stretch>
        </p:blipFill>
        <p:spPr>
          <a:xfrm>
            <a:off x="4943061" y="1658408"/>
            <a:ext cx="6910272" cy="4983616"/>
          </a:xfrm>
          <a:prstGeom prst="rect">
            <a:avLst/>
          </a:prstGeom>
        </p:spPr>
      </p:pic>
      <p:sp>
        <p:nvSpPr>
          <p:cNvPr id="7" name="Tekstvak 6"/>
          <p:cNvSpPr txBox="1"/>
          <p:nvPr/>
        </p:nvSpPr>
        <p:spPr>
          <a:xfrm>
            <a:off x="0" y="1658408"/>
            <a:ext cx="5233872" cy="4247317"/>
          </a:xfrm>
          <a:prstGeom prst="rect">
            <a:avLst/>
          </a:prstGeom>
          <a:noFill/>
        </p:spPr>
        <p:txBody>
          <a:bodyPr wrap="square" rtlCol="0">
            <a:spAutoFit/>
          </a:bodyPr>
          <a:lstStyle/>
          <a:p>
            <a:r>
              <a:rPr lang="nl-NL" sz="2800" dirty="0">
                <a:latin typeface="Book Antiqua" panose="02040602050305030304" pitchFamily="18" charset="0"/>
              </a:rPr>
              <a:t>Invloed van het sociale milieu op jouw persoon</a:t>
            </a:r>
          </a:p>
          <a:p>
            <a:endParaRPr lang="nl-NL" sz="2800" dirty="0">
              <a:latin typeface="Book Antiqua" panose="02040602050305030304" pitchFamily="18" charset="0"/>
            </a:endParaRPr>
          </a:p>
          <a:p>
            <a:r>
              <a:rPr lang="nl-NL" sz="2800" dirty="0">
                <a:latin typeface="Book Antiqua" panose="02040602050305030304" pitchFamily="18" charset="0"/>
              </a:rPr>
              <a:t>Het gezin</a:t>
            </a:r>
          </a:p>
          <a:p>
            <a:r>
              <a:rPr lang="nl-NL" sz="2800" dirty="0">
                <a:latin typeface="Book Antiqua" panose="02040602050305030304" pitchFamily="18" charset="0"/>
              </a:rPr>
              <a:t>Je familie</a:t>
            </a:r>
          </a:p>
          <a:p>
            <a:r>
              <a:rPr lang="nl-NL" sz="2800" dirty="0">
                <a:latin typeface="Book Antiqua" panose="02040602050305030304" pitchFamily="18" charset="0"/>
              </a:rPr>
              <a:t>Je medestudenten</a:t>
            </a:r>
          </a:p>
          <a:p>
            <a:r>
              <a:rPr lang="nl-NL" sz="2800" dirty="0">
                <a:latin typeface="Book Antiqua" panose="02040602050305030304" pitchFamily="18" charset="0"/>
              </a:rPr>
              <a:t>Televisie/ radio/ film</a:t>
            </a:r>
          </a:p>
          <a:p>
            <a:r>
              <a:rPr lang="nl-NL" sz="2800" dirty="0">
                <a:latin typeface="Book Antiqua" panose="02040602050305030304" pitchFamily="18" charset="0"/>
              </a:rPr>
              <a:t>De samenleving</a:t>
            </a:r>
          </a:p>
          <a:p>
            <a:r>
              <a:rPr lang="nl-NL" sz="2800" dirty="0">
                <a:latin typeface="Book Antiqua" panose="02040602050305030304" pitchFamily="18" charset="0"/>
              </a:rPr>
              <a:t>Docenten</a:t>
            </a:r>
          </a:p>
          <a:p>
            <a:endParaRPr lang="nl-NL" dirty="0"/>
          </a:p>
        </p:txBody>
      </p:sp>
    </p:spTree>
    <p:extLst>
      <p:ext uri="{BB962C8B-B14F-4D97-AF65-F5344CB8AC3E}">
        <p14:creationId xmlns:p14="http://schemas.microsoft.com/office/powerpoint/2010/main" val="27640320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64435" y="213140"/>
            <a:ext cx="4353339" cy="685800"/>
          </a:xfrm>
        </p:spPr>
        <p:txBody>
          <a:bodyPr>
            <a:normAutofit/>
          </a:bodyPr>
          <a:lstStyle/>
          <a:p>
            <a:r>
              <a:rPr lang="nl-NL" sz="4000" b="1" dirty="0">
                <a:latin typeface="Book Antiqua" panose="02040602050305030304" pitchFamily="18" charset="0"/>
              </a:rPr>
              <a:t>Fysieke factoren</a:t>
            </a:r>
            <a:endParaRPr lang="nl-NL" sz="4000" dirty="0">
              <a:latin typeface="Book Antiqua" panose="02040602050305030304" pitchFamily="18" charset="0"/>
            </a:endParaRPr>
          </a:p>
        </p:txBody>
      </p:sp>
      <p:sp>
        <p:nvSpPr>
          <p:cNvPr id="4" name="Tekstvak 3"/>
          <p:cNvSpPr txBox="1"/>
          <p:nvPr/>
        </p:nvSpPr>
        <p:spPr>
          <a:xfrm>
            <a:off x="1378227" y="1510749"/>
            <a:ext cx="4558748" cy="3539430"/>
          </a:xfrm>
          <a:prstGeom prst="rect">
            <a:avLst/>
          </a:prstGeom>
          <a:noFill/>
        </p:spPr>
        <p:txBody>
          <a:bodyPr wrap="square" rtlCol="0">
            <a:spAutoFit/>
          </a:bodyPr>
          <a:lstStyle/>
          <a:p>
            <a:pPr algn="ctr"/>
            <a:r>
              <a:rPr lang="nl-NL" sz="3200" dirty="0">
                <a:latin typeface="Book Antiqua" panose="02040602050305030304" pitchFamily="18" charset="0"/>
              </a:rPr>
              <a:t>klein- groot</a:t>
            </a:r>
          </a:p>
          <a:p>
            <a:pPr algn="ctr"/>
            <a:r>
              <a:rPr lang="nl-NL" sz="3200" dirty="0">
                <a:latin typeface="Book Antiqua" panose="02040602050305030304" pitchFamily="18" charset="0"/>
              </a:rPr>
              <a:t>dik – dun</a:t>
            </a:r>
          </a:p>
          <a:p>
            <a:pPr algn="ctr"/>
            <a:r>
              <a:rPr lang="nl-NL" sz="3200" dirty="0">
                <a:latin typeface="Book Antiqua" panose="02040602050305030304" pitchFamily="18" charset="0"/>
              </a:rPr>
              <a:t>gezond- fit – ziek – moe</a:t>
            </a:r>
          </a:p>
          <a:p>
            <a:pPr algn="ctr"/>
            <a:r>
              <a:rPr lang="nl-NL" sz="3200" dirty="0">
                <a:latin typeface="Book Antiqua" panose="02040602050305030304" pitchFamily="18" charset="0"/>
              </a:rPr>
              <a:t>gehandicapt</a:t>
            </a:r>
          </a:p>
          <a:p>
            <a:pPr algn="ctr"/>
            <a:r>
              <a:rPr lang="nl-NL" sz="3200" dirty="0">
                <a:latin typeface="Book Antiqua" panose="02040602050305030304" pitchFamily="18" charset="0"/>
              </a:rPr>
              <a:t>honger</a:t>
            </a:r>
          </a:p>
          <a:p>
            <a:pPr algn="ctr"/>
            <a:r>
              <a:rPr lang="nl-NL" sz="3200" dirty="0">
                <a:latin typeface="Book Antiqua" panose="02040602050305030304" pitchFamily="18" charset="0"/>
              </a:rPr>
              <a:t>uiterlijk ( zelfbeleving)</a:t>
            </a:r>
          </a:p>
          <a:p>
            <a:pPr algn="ctr"/>
            <a:r>
              <a:rPr lang="nl-NL" sz="3200" dirty="0">
                <a:latin typeface="Book Antiqua" panose="02040602050305030304" pitchFamily="18" charset="0"/>
              </a:rPr>
              <a:t>erfelijkheid</a:t>
            </a:r>
            <a:endParaRPr lang="nl-NL" dirty="0"/>
          </a:p>
        </p:txBody>
      </p:sp>
      <p:pic>
        <p:nvPicPr>
          <p:cNvPr id="8" name="Afbeelding 7"/>
          <p:cNvPicPr>
            <a:picLocks noChangeAspect="1"/>
          </p:cNvPicPr>
          <p:nvPr/>
        </p:nvPicPr>
        <p:blipFill>
          <a:blip r:embed="rId2"/>
          <a:stretch>
            <a:fillRect/>
          </a:stretch>
        </p:blipFill>
        <p:spPr>
          <a:xfrm>
            <a:off x="8420668" y="0"/>
            <a:ext cx="5531102" cy="6751579"/>
          </a:xfrm>
          <a:prstGeom prst="rect">
            <a:avLst/>
          </a:prstGeom>
        </p:spPr>
      </p:pic>
    </p:spTree>
    <p:extLst>
      <p:ext uri="{BB962C8B-B14F-4D97-AF65-F5344CB8AC3E}">
        <p14:creationId xmlns:p14="http://schemas.microsoft.com/office/powerpoint/2010/main" val="13038403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585252" y="690218"/>
            <a:ext cx="5724940" cy="685800"/>
          </a:xfrm>
        </p:spPr>
        <p:txBody>
          <a:bodyPr>
            <a:noAutofit/>
          </a:bodyPr>
          <a:lstStyle/>
          <a:p>
            <a:r>
              <a:rPr lang="nl-NL" sz="4400" dirty="0">
                <a:latin typeface="Book Antiqua" panose="02040602050305030304" pitchFamily="18" charset="0"/>
              </a:rPr>
              <a:t>Psychische factoren</a:t>
            </a:r>
          </a:p>
        </p:txBody>
      </p:sp>
      <p:sp>
        <p:nvSpPr>
          <p:cNvPr id="4" name="Tekstvak 3"/>
          <p:cNvSpPr txBox="1"/>
          <p:nvPr/>
        </p:nvSpPr>
        <p:spPr>
          <a:xfrm>
            <a:off x="318051" y="1484243"/>
            <a:ext cx="10972800" cy="2677656"/>
          </a:xfrm>
          <a:prstGeom prst="rect">
            <a:avLst/>
          </a:prstGeom>
          <a:noFill/>
        </p:spPr>
        <p:txBody>
          <a:bodyPr wrap="square" rtlCol="0">
            <a:spAutoFit/>
          </a:bodyPr>
          <a:lstStyle/>
          <a:p>
            <a:r>
              <a:rPr lang="nl-NL" sz="2800" dirty="0">
                <a:latin typeface="Book Antiqua" panose="02040602050305030304" pitchFamily="18" charset="0"/>
              </a:rPr>
              <a:t>Zelfbeleving</a:t>
            </a:r>
          </a:p>
          <a:p>
            <a:r>
              <a:rPr lang="nl-NL" sz="2800" dirty="0">
                <a:latin typeface="Book Antiqua" panose="02040602050305030304" pitchFamily="18" charset="0"/>
              </a:rPr>
              <a:t>Persoonlijkheid</a:t>
            </a:r>
          </a:p>
          <a:p>
            <a:r>
              <a:rPr lang="nl-NL" sz="2800" dirty="0">
                <a:latin typeface="Book Antiqua" panose="02040602050305030304" pitchFamily="18" charset="0"/>
              </a:rPr>
              <a:t>Fase van je leven ( puberteit, menopauze, </a:t>
            </a:r>
            <a:r>
              <a:rPr lang="nl-NL" sz="2800" dirty="0" err="1">
                <a:latin typeface="Book Antiqua" panose="02040602050305030304" pitchFamily="18" charset="0"/>
              </a:rPr>
              <a:t>midlife</a:t>
            </a:r>
            <a:r>
              <a:rPr lang="nl-NL" sz="2800" dirty="0">
                <a:latin typeface="Book Antiqua" panose="02040602050305030304" pitchFamily="18" charset="0"/>
              </a:rPr>
              <a:t>- crisis)</a:t>
            </a:r>
          </a:p>
          <a:p>
            <a:r>
              <a:rPr lang="nl-NL" sz="2800" dirty="0">
                <a:latin typeface="Book Antiqua" panose="02040602050305030304" pitchFamily="18" charset="0"/>
              </a:rPr>
              <a:t>Zelfwaardering</a:t>
            </a:r>
          </a:p>
          <a:p>
            <a:r>
              <a:rPr lang="nl-NL" sz="2800" dirty="0">
                <a:latin typeface="Book Antiqua" panose="02040602050305030304" pitchFamily="18" charset="0"/>
              </a:rPr>
              <a:t>Ervaringen</a:t>
            </a:r>
          </a:p>
          <a:p>
            <a:r>
              <a:rPr lang="nl-NL" sz="2800" dirty="0">
                <a:latin typeface="Book Antiqua" panose="02040602050305030304" pitchFamily="18" charset="0"/>
              </a:rPr>
              <a:t>Draagkracht - draaglast</a:t>
            </a:r>
          </a:p>
        </p:txBody>
      </p:sp>
      <p:pic>
        <p:nvPicPr>
          <p:cNvPr id="5" name="Afbeelding 4"/>
          <p:cNvPicPr>
            <a:picLocks noChangeAspect="1"/>
          </p:cNvPicPr>
          <p:nvPr/>
        </p:nvPicPr>
        <p:blipFill>
          <a:blip r:embed="rId2"/>
          <a:stretch>
            <a:fillRect/>
          </a:stretch>
        </p:blipFill>
        <p:spPr>
          <a:xfrm>
            <a:off x="4876801" y="2881131"/>
            <a:ext cx="5433391" cy="3716754"/>
          </a:xfrm>
          <a:prstGeom prst="rect">
            <a:avLst/>
          </a:prstGeom>
        </p:spPr>
      </p:pic>
    </p:spTree>
    <p:extLst>
      <p:ext uri="{BB962C8B-B14F-4D97-AF65-F5344CB8AC3E}">
        <p14:creationId xmlns:p14="http://schemas.microsoft.com/office/powerpoint/2010/main" val="2365595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43339" y="570949"/>
            <a:ext cx="11403496" cy="685800"/>
          </a:xfrm>
        </p:spPr>
        <p:txBody>
          <a:bodyPr>
            <a:noAutofit/>
          </a:bodyPr>
          <a:lstStyle/>
          <a:p>
            <a:r>
              <a:rPr lang="nl-NL" sz="4000" dirty="0">
                <a:latin typeface="Book Antiqua" panose="02040602050305030304" pitchFamily="18" charset="0"/>
              </a:rPr>
              <a:t>Onderverdeling in Psychiatrische ziektebeelden</a:t>
            </a:r>
          </a:p>
        </p:txBody>
      </p:sp>
      <p:sp>
        <p:nvSpPr>
          <p:cNvPr id="4" name="Tekstvak 3"/>
          <p:cNvSpPr txBox="1"/>
          <p:nvPr/>
        </p:nvSpPr>
        <p:spPr>
          <a:xfrm>
            <a:off x="4613414" y="1408040"/>
            <a:ext cx="8666922" cy="2154436"/>
          </a:xfrm>
          <a:prstGeom prst="rect">
            <a:avLst/>
          </a:prstGeom>
          <a:noFill/>
        </p:spPr>
        <p:txBody>
          <a:bodyPr wrap="square" rtlCol="0">
            <a:spAutoFit/>
          </a:bodyPr>
          <a:lstStyle/>
          <a:p>
            <a:pPr marL="342900" indent="-342900">
              <a:buAutoNum type="arabicPeriod"/>
            </a:pPr>
            <a:r>
              <a:rPr lang="nl-NL" sz="2800" dirty="0">
                <a:latin typeface="Book Antiqua" panose="02040602050305030304" pitchFamily="18" charset="0"/>
              </a:rPr>
              <a:t>Psychoses </a:t>
            </a:r>
          </a:p>
          <a:p>
            <a:pPr marL="342900" indent="-342900">
              <a:buAutoNum type="arabicPeriod"/>
            </a:pPr>
            <a:r>
              <a:rPr lang="nl-NL" sz="2800" dirty="0">
                <a:latin typeface="Book Antiqua" panose="02040602050305030304" pitchFamily="18" charset="0"/>
              </a:rPr>
              <a:t>Stemmingsstoornissen </a:t>
            </a:r>
          </a:p>
          <a:p>
            <a:pPr marL="342900" indent="-342900">
              <a:buAutoNum type="arabicPeriod"/>
            </a:pPr>
            <a:r>
              <a:rPr lang="nl-NL" sz="2800" dirty="0">
                <a:latin typeface="Book Antiqua" panose="02040602050305030304" pitchFamily="18" charset="0"/>
              </a:rPr>
              <a:t>Persoonlijkheidsstoornissen </a:t>
            </a:r>
          </a:p>
          <a:p>
            <a:pPr marL="342900" indent="-342900">
              <a:buAutoNum type="arabicPeriod"/>
            </a:pPr>
            <a:r>
              <a:rPr lang="nl-NL" sz="2800" dirty="0">
                <a:latin typeface="Book Antiqua" panose="02040602050305030304" pitchFamily="18" charset="0"/>
              </a:rPr>
              <a:t>Angst- en dwangstoornissen</a:t>
            </a:r>
          </a:p>
          <a:p>
            <a:pPr marL="342900" indent="-342900">
              <a:buAutoNum type="arabicPeriod"/>
            </a:pPr>
            <a:endParaRPr lang="nl-NL" dirty="0"/>
          </a:p>
        </p:txBody>
      </p:sp>
      <p:pic>
        <p:nvPicPr>
          <p:cNvPr id="6" name="Afbeelding 5"/>
          <p:cNvPicPr>
            <a:picLocks noChangeAspect="1"/>
          </p:cNvPicPr>
          <p:nvPr/>
        </p:nvPicPr>
        <p:blipFill>
          <a:blip r:embed="rId2"/>
          <a:stretch>
            <a:fillRect/>
          </a:stretch>
        </p:blipFill>
        <p:spPr>
          <a:xfrm>
            <a:off x="168967" y="1408040"/>
            <a:ext cx="4267197" cy="4267197"/>
          </a:xfrm>
          <a:prstGeom prst="rect">
            <a:avLst/>
          </a:prstGeom>
        </p:spPr>
      </p:pic>
    </p:spTree>
    <p:extLst>
      <p:ext uri="{BB962C8B-B14F-4D97-AF65-F5344CB8AC3E}">
        <p14:creationId xmlns:p14="http://schemas.microsoft.com/office/powerpoint/2010/main" val="2443600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738730" y="239644"/>
            <a:ext cx="3505200" cy="685800"/>
          </a:xfrm>
        </p:spPr>
        <p:txBody>
          <a:bodyPr>
            <a:noAutofit/>
          </a:bodyPr>
          <a:lstStyle/>
          <a:p>
            <a:r>
              <a:rPr lang="nl-NL" sz="4400" dirty="0">
                <a:latin typeface="Book Antiqua" panose="02040602050305030304" pitchFamily="18" charset="0"/>
              </a:rPr>
              <a:t>Psychoses</a:t>
            </a:r>
          </a:p>
        </p:txBody>
      </p:sp>
      <p:sp>
        <p:nvSpPr>
          <p:cNvPr id="4" name="Tekstvak 3"/>
          <p:cNvSpPr txBox="1"/>
          <p:nvPr/>
        </p:nvSpPr>
        <p:spPr>
          <a:xfrm>
            <a:off x="318053" y="925444"/>
            <a:ext cx="10880034" cy="3416320"/>
          </a:xfrm>
          <a:prstGeom prst="rect">
            <a:avLst/>
          </a:prstGeom>
          <a:noFill/>
        </p:spPr>
        <p:txBody>
          <a:bodyPr wrap="square" rtlCol="0">
            <a:spAutoFit/>
          </a:bodyPr>
          <a:lstStyle/>
          <a:p>
            <a:r>
              <a:rPr lang="nl-NL" sz="2400" dirty="0">
                <a:latin typeface="Book Antiqua" panose="02040602050305030304" pitchFamily="18" charset="0"/>
              </a:rPr>
              <a:t>Toestandsbeeld waarin de persoon zijn vat op de realiteit kwijt raakt onder invloed van </a:t>
            </a:r>
            <a:r>
              <a:rPr lang="nl-NL" sz="2400" u="sng" dirty="0">
                <a:solidFill>
                  <a:srgbClr val="FFFF00"/>
                </a:solidFill>
                <a:latin typeface="Book Antiqua" panose="02040602050305030304" pitchFamily="18" charset="0"/>
              </a:rPr>
              <a:t>wanen</a:t>
            </a:r>
            <a:r>
              <a:rPr lang="nl-NL" sz="2400" dirty="0">
                <a:latin typeface="Book Antiqua" panose="02040602050305030304" pitchFamily="18" charset="0"/>
              </a:rPr>
              <a:t> en </a:t>
            </a:r>
            <a:r>
              <a:rPr lang="nl-NL" sz="2400" u="sng" dirty="0">
                <a:solidFill>
                  <a:srgbClr val="FFFF00"/>
                </a:solidFill>
                <a:latin typeface="Book Antiqua" panose="02040602050305030304" pitchFamily="18" charset="0"/>
              </a:rPr>
              <a:t>hallucinaties</a:t>
            </a:r>
            <a:r>
              <a:rPr lang="nl-NL" sz="2400" dirty="0">
                <a:latin typeface="Book Antiqua" panose="02040602050305030304" pitchFamily="18" charset="0"/>
              </a:rPr>
              <a:t>.</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Hallucinaties</a:t>
            </a:r>
            <a:r>
              <a:rPr lang="nl-NL" sz="2400" dirty="0">
                <a:latin typeface="Book Antiqua" panose="02040602050305030304" pitchFamily="18" charset="0"/>
              </a:rPr>
              <a:t> zijn zintuigelijke indrukken ( zien, horen, voelen, ruiken) die niet berusten op werkelijkheid maar die de persoon wel als werkelijk ervaart. </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Wanen</a:t>
            </a:r>
            <a:r>
              <a:rPr lang="nl-NL" sz="2400" dirty="0">
                <a:latin typeface="Book Antiqua" panose="02040602050305030304" pitchFamily="18" charset="0"/>
              </a:rPr>
              <a:t> zijn denkbeelden die niet berusten op werkelijkheid maar voor de persoon wel werkelijkheidswaarde hebben en niet te corrigeren zijn. Het betreft hier dus een inhoudelijke denkstoornis.</a:t>
            </a:r>
          </a:p>
        </p:txBody>
      </p:sp>
      <p:pic>
        <p:nvPicPr>
          <p:cNvPr id="5" name="Afbeelding 4"/>
          <p:cNvPicPr>
            <a:picLocks noChangeAspect="1"/>
          </p:cNvPicPr>
          <p:nvPr/>
        </p:nvPicPr>
        <p:blipFill>
          <a:blip r:embed="rId2"/>
          <a:stretch>
            <a:fillRect/>
          </a:stretch>
        </p:blipFill>
        <p:spPr>
          <a:xfrm>
            <a:off x="7510206" y="4116478"/>
            <a:ext cx="3687881" cy="2377638"/>
          </a:xfrm>
          <a:prstGeom prst="rect">
            <a:avLst/>
          </a:prstGeom>
        </p:spPr>
      </p:pic>
    </p:spTree>
    <p:extLst>
      <p:ext uri="{BB962C8B-B14F-4D97-AF65-F5344CB8AC3E}">
        <p14:creationId xmlns:p14="http://schemas.microsoft.com/office/powerpoint/2010/main" val="987991575"/>
      </p:ext>
    </p:extLst>
  </p:cSld>
  <p:clrMapOvr>
    <a:masterClrMapping/>
  </p:clrMapOvr>
  <p:transition spd="slow">
    <p:randomBar dir="vert"/>
  </p:transition>
</p:sld>
</file>

<file path=ppt/theme/theme1.xml><?xml version="1.0" encoding="utf-8"?>
<a:theme xmlns:a="http://schemas.openxmlformats.org/drawingml/2006/main" name="Condensspoor">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TM04033937[[fn=Condensspoor]]</Template>
  <TotalTime>726</TotalTime>
  <Words>591</Words>
  <Application>Microsoft Office PowerPoint</Application>
  <PresentationFormat>Breedbeeld</PresentationFormat>
  <Paragraphs>110</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Book Antiqua</vt:lpstr>
      <vt:lpstr>Century Gothic</vt:lpstr>
      <vt:lpstr>Condensspoor</vt:lpstr>
      <vt:lpstr>         Invloeden op het denken en doen van mensen</vt:lpstr>
      <vt:lpstr>Een mens staat doorlopend onder invloed van zijn omgeving. Deze invloed bepaalt zijn denken en doen. Ook afkomst en genetische factoren zijn maatgevend voor zijn gedrag. Welke aspecten sturen het gedrag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Invloeden op het denken en doen van mensen.</dc:title>
  <dc:creator>Gert Jan Lute</dc:creator>
  <cp:lastModifiedBy>Gert Jan Lute</cp:lastModifiedBy>
  <cp:revision>33</cp:revision>
  <dcterms:created xsi:type="dcterms:W3CDTF">2017-03-04T11:58:55Z</dcterms:created>
  <dcterms:modified xsi:type="dcterms:W3CDTF">2017-05-02T15:55:52Z</dcterms:modified>
</cp:coreProperties>
</file>